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906000" type="A4"/>
  <p:notesSz cx="6858000" cy="99456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CC00"/>
    <a:srgbClr val="FFCCCC"/>
    <a:srgbClr val="0000FF"/>
    <a:srgbClr val="FF00FF"/>
    <a:srgbClr val="FF3300"/>
    <a:srgbClr val="000099"/>
    <a:srgbClr val="FF0066"/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9821" autoAdjust="0"/>
  </p:normalViewPr>
  <p:slideViewPr>
    <p:cSldViewPr>
      <p:cViewPr>
        <p:scale>
          <a:sx n="110" d="100"/>
          <a:sy n="110" d="100"/>
        </p:scale>
        <p:origin x="-2670" y="144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2971800" cy="497284"/>
          </a:xfrm>
          <a:prstGeom prst="rect">
            <a:avLst/>
          </a:prstGeom>
        </p:spPr>
        <p:txBody>
          <a:bodyPr vert="horz" lIns="91872" tIns="45933" rIns="91872" bIns="45933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8" y="6"/>
            <a:ext cx="2971800" cy="497284"/>
          </a:xfrm>
          <a:prstGeom prst="rect">
            <a:avLst/>
          </a:prstGeom>
        </p:spPr>
        <p:txBody>
          <a:bodyPr vert="horz" lIns="91872" tIns="45933" rIns="91872" bIns="45933" rtlCol="0"/>
          <a:lstStyle>
            <a:lvl1pPr algn="r">
              <a:defRPr sz="1200"/>
            </a:lvl1pPr>
          </a:lstStyle>
          <a:p>
            <a:fld id="{A80F6A98-918B-400C-8FE0-5A8F856BE6F3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2" tIns="45933" rIns="91872" bIns="45933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724203"/>
            <a:ext cx="5486400" cy="4475560"/>
          </a:xfrm>
          <a:prstGeom prst="rect">
            <a:avLst/>
          </a:prstGeom>
        </p:spPr>
        <p:txBody>
          <a:bodyPr vert="horz" lIns="91872" tIns="45933" rIns="91872" bIns="45933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6" y="9446682"/>
            <a:ext cx="2971800" cy="497284"/>
          </a:xfrm>
          <a:prstGeom prst="rect">
            <a:avLst/>
          </a:prstGeom>
        </p:spPr>
        <p:txBody>
          <a:bodyPr vert="horz" lIns="91872" tIns="45933" rIns="91872" bIns="45933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8" y="9446682"/>
            <a:ext cx="2971800" cy="497284"/>
          </a:xfrm>
          <a:prstGeom prst="rect">
            <a:avLst/>
          </a:prstGeom>
        </p:spPr>
        <p:txBody>
          <a:bodyPr vert="horz" lIns="91872" tIns="45933" rIns="91872" bIns="45933" rtlCol="0" anchor="b"/>
          <a:lstStyle>
            <a:lvl1pPr algn="r">
              <a:defRPr sz="1200"/>
            </a:lvl1pPr>
          </a:lstStyle>
          <a:p>
            <a:fld id="{2083248E-315F-4B96-9C32-AB30CCB9F497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5221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3248E-315F-4B96-9C32-AB30CCB9F497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3248E-315F-4B96-9C32-AB30CCB9F497}" type="slidenum">
              <a:rPr lang="th-TH" smtClean="0"/>
              <a:pPr/>
              <a:t>2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3248E-315F-4B96-9C32-AB30CCB9F497}" type="slidenum">
              <a:rPr lang="th-TH" smtClean="0"/>
              <a:pPr/>
              <a:t>3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4436A-493A-43D7-86E4-D38721683CD0}" type="datetimeFigureOut">
              <a:rPr lang="th-TH" smtClean="0"/>
              <a:pPr/>
              <a:t>08/09/60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4FC30-C468-4233-832C-CDE6FB8F6227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รูปภาพ 33" descr="พื้นหลังสารสมเด็จ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15" name="สี่เหลี่ยมมุมมน 14"/>
          <p:cNvSpPr/>
          <p:nvPr/>
        </p:nvSpPr>
        <p:spPr>
          <a:xfrm>
            <a:off x="3143248" y="2452670"/>
            <a:ext cx="3429024" cy="642942"/>
          </a:xfrm>
          <a:prstGeom prst="round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38" name="AutoShape 14" descr="data:image/jpeg;base64,/9j/4AAQSkZJRgABAQAAAQABAAD/2wBDAAkGBwgHBgkIBwgKCgkLDRYPDQwMDRsUFRAWIB0iIiAdHx8kKDQsJCYxJx8fLT0tMTU3Ojo6Iys/RD84QzQ5Ojf/2wBDAQoKCg0MDRoPDxo3JR8lNzc3Nzc3Nzc3Nzc3Nzc3Nzc3Nzc3Nzc3Nzc3Nzc3Nzc3Nzc3Nzc3Nzc3Nzc3Nzc3Nzf/wAARCADhAOEDASIAAhEBAxEB/8QAHAAAAgIDAQEAAAAAAAAAAAAAAAIDBgEFBwQI/8QATBAAAgECAwIIBwwIBQQDAAAAAAECAwQFBhEHEiExUWGRobGyEzJBcXJzwRQiJCUmMzZCUmKBohUjY3SSo7PCNENTVHU1RGRlgoOT/8QAGgEBAAMBAQEAAAAAAAAAAAAAAAIDBQEEBv/EACgRAQACAQMEAgEFAQEAAAAAAAABAgMEETEhMkFxEjNRIkJhgZETUv/aAAwDAQACEQMRAD8A7iAEV1cUbS2q3NzUjSoUYOpUqSeijFLVt/gBJKUYRcpNRilq23okU3H9pmXMI3qdG5/SNyuDwVm1NJ88/FXTrzHOc0ZjvM23M5XMp08KUvg9lxKUVxTqL60nx6PgXBpwrV6+npTW7CMUuTdRo4tFG295/p5r5/FXvxjapmTEJv3FOhhlH6saMFUn+MprR/hFHgttoubbeWv6ZlWX2atCk11RTBwoz8ehRl56aElY2M/GtYr0ZNHrjDjiNvjCmcl58tvb7W8zUn+tp4bWX3qE4vpU/YbSjtnvY6KvgNvU5XC8lDqcGVCWEWMuJV4eaafaiOWBUH4l3Uj6VNPsZydPinmrsZbx5dIobZcKbSuMIxGGvG6bpzS6ZI2tHarlSo0qlzdUW/t2s31xTOOyy/U/y7ujL0k4kUsBv14ipVPQqr2lc6PFKUZ7u90M+ZUrL3uPWMPW1PB97Q21njGGX8FOxxGzuYt6KVGvGafQz5onhGIw8azq6fdW92HjrWc18/azXp037UVzoaeJSjUT5h9YAfKdteXVnFQs7y5top6pUK0qen8LRtbXN+ZbWKjQx6/SXF4Sr4Tv6lc6C3iyUaiPw+lwPny12mZtt0lLEKVxp/r20Hr/AApG0tNr+YKcvhdlhteOnFCE6b6d6S6iudFlj8JRno7eByW02ztvS9wHdWnjULve1/BxXabW12w4FVelxY4lb87pwkn0S16iE6XNH7Uv+tPy6KBTbfahlGs9HiNSk/2trVXXu6G1oZzyxXko08wYZvNpKMrqEW35myucWSOaz/iUWrPEt6BDRureutaFelUXLCafYTFaQAAAAAAAAAAAAACm7WLidLKM6FOTj7ruKVGTT+rrvSX4qLX4lyKRtdSeW7Z8l9T7skW4Ptr7QydsuVIZCIZG48B0MhEMgHQyEQyAdDIRDICSLa4m15iWNaqv8yXSQJnqtbK8u1vWtpcV48WtKlKS6UjkzEchJSVT5ynSmvvU4v2EUrKwqfOYfbvnjFxfUz21MNxCj89YXcFyyoSS7DzbyT3W9GuNCJieCXllgmFT/wC2qQ9Cs/bqRTy1h8vEuLqn51GS9hskxkdcaSeVYv5rEoeapRa7CCeVL9fNV7SovW7r60WVMZMCo1MtYxDispVFy05xl7TyVsLxCj89YXMV6psvaZNCtUj4tSa80mBzGVGNKopSpKnNcTcdGj3W+MYpbtO2xbEKWnClTu6iXRrodE90VZLSclNffipdpDUt7Kt8/h9lUfLKgteoT15d3mFVoZ5zXQSVLHrvRfbjCp3os2trtSzZQhGM7izuWuOVe1Wr/gcUe94JgdV6VcMUE/LQqyg17Dy3WRYVYSuMFu3XpRWs6NZaVaXO9PGjzri5GVzjxfurH+JRe8cStOXdrVG5qxo49YO21enui3bnBc7j4yXm3jpVCtSuaMK9vUhVpVIqUJwlqpJ+VM+frfBpUKjhXhuzi/fJ9P4rTh18pdMk4/HBrynh9ep8DuJqKTfBTm3wNcib4+nlPNqNFX4/LGsx5532s6iAAZb2AAAAKTtcXyWpP7N7SfavaXYpu1pfI6pL7N1b/wBSK9pbg+2vtDJ2S5IjKFRlG48B0MhEMgHQyEQyAdDIRDIC4ZBy9RxavVvb6Cna0JKMab4qk9NeHmSa4PLqdPhCNOChCKjGK0UUtEkV7Z9SVLKto1x1JTm+f379iRYzG1OSb5J/h7sVYisAjq0KVZaVqUKi5JxTJAPOsaytl7B62u/hlrq/LGkovqPFWyZgdTxbadN/cqy9rLABZGW8cTKM0rPhUauQcPlw0bu6hzScZLsKtmTBP0HdUqPunw6qwck9zd04dNON6nVzn20j/qVn6l949elz5LZIrM9FOXHWK7xCqJjJkaY6ZpPKkTGTI0x0wJEya2uKttXhWoTcKkHrGS8h50xkznI9OcJ0pYXQxS3gqak3GUUuCElwyh5uHfjyLfXJpzm8vp1dUpNa+VPiL7iz8JlHGaMn4kadeHM4y0fSnocwb1GP9MfH8OW6zu+nMq4hPFctYZf1fna9tCdT0tFr16m1K5s5WmRsF/dYssZhZIiLzENKvEAAAg6CnbWk3km408lzbP8AnQLiVLapHXI98+SpQf8AOgW4Ptr7hG/bLjqMoUZG4zzIZCIZAOhkIhkA6MoVGUB2XIj1ypYejLvyN+V/IT1ynY+affkWAwsv2W9y0KdsAAArSAGJSUU5SaSXG2zEZxmtYSUlyp6gMc92kv40tPUPvM6Ec72lP42tf3f+5nq0f2wqz9iqJjJkaY6ZrvEdDpkaYyYEiY6ZEmOmAmLPTLWMfu6XTNHNTo+MvTLGLc8Ka/OjnByPI+kdni0yNgXPZU30x1LCaHIS0yRgH/HUO4jfGFk759tGOAAAQdBVdqEXLI2JJeR0X0VYMtRXNokd7JOMc1u5dDT9hZi6ZK+4Rv2y4iMhBkbrPMhkIhkA6GQiMoB0MjDjKNPwrjJU9dN9r3uvJqYjJPiafmA7Ls/euUrH/wCzvyLEVvZ49co2Xnqf1JFkMLN9lvctCnbAAAK0nKs/YnXvMdrWkpyVtbaRjT14G9E3Jrl4dPwK7SqTovWjOVN8sJNdhs84fSjEfWruo1KZu4oiMdYj8M+8/qls7fHcWt/msSulzSquS6HqJiGJXmJ1YVL+u604R3YycYrRa6+RI8KGTJRSsTvs5vPG6RMZMjTGTJOJExkyNMdMCRMZMjTGTAhx6WmVsU53RX50c7b0TZ0DML+S2I89SgvznPp+JLzM5Dj6cydS8DlHBKT+pYUI9EEbg8GAR3cCw6K8lrSX5Ue8wbTvaZaUcAAAi6Cv7QPoTjfNZ1H1FgNDn6O9kjHl/wCvrvog2Tx98e3J4cKQyEXEhkbzOMhkIhkA6MoVGUB1zZbw5Zkn/uZ9iLHc4Rht3r7pw+1qt+WdGLfYVrZW9ct1FyXU+yJcjEzzMZbbPdjjekILKztrC2jbWdGFGjFtxhBaJavV9bZOAFMzv1lYAAAOV5twLFqmPX11Sw+4q0KlROE6cd/eW6vItX1FcrW1xb/4i3rUfWU3HtR3cGk1o1qj201s1iImHntgiZ33cFjJPiaGTO032F4dcUakrixtqj3W9ZUot8XmOKU3rCLfHoe3BnjLE7RtspyY/glTGTI0xky9WkTGTI0xkwJExkyNMdMDy5jemVr3nrUV1soNXgpz9Fl7zK9Mr3HPc0l2lCueC2qtfYfYI5PL6qweO7hNlHkt6a/Kj2ENnHds6EeSnFdRMfPzy0gAAcAaTPPDkrMH/G3P9ORuzW5lpKtlzFaT4p2daPTBolSdrRLk8PnyL96vMMiKk9aUHyxRIjfZpkMhUZQdOjKFRlAda2UPXLtdcl3LuxLoccylnKWXbOpaOwVxTnVdRyVXda1SWmmj5C2W20zCaklG4tL2jyy3YyiuiWvUZWfT5JyTaI6PXjy1isRMruB48JxO0xexheWE5ToTbScoOL1T0fA+c9h5JiYnaV8Tv1gAAHAAAAR3P+Gq+g+w4PTfvI+ZHd7v/C1vVy7Dg1N+8j5jR0HFv6eXUcwlTGTETGTNB50iYyZGmMmBImMmRpjJgeTM7+TM1y3cO7IolwnK3qpcbg11F3zS9MuRXLeR7jKbGO9OMX9aSXWOB9XUFpRpr7q7BzEVpFLkRk+eaQAAADyYst7Cr1ctCa/Kz1kF/HfsbiPLSkupnY5HzXavW2peguwmR57GW9Z0JctOL6idH0E8sw6MoVGUHTIZCIZAOjKYiGQHY9mX0Soetq99lqKnsx+idH11TvMthh5/tt7e/H2QAACpNz/Gs9X+F47eWStbatRo1FGOu9GWmifC9Xy8g9ttKoNfC8Mqw9TVU+1RKjnP6V4n61d2Jp0zXrpsVqRMx4eKct4tPV1d56wO5tasHUr0Zyg0o1KL49OWOqOWQ4IpcwqYyZZiw1xb/Hyje835OmMmImMmXIHTGTI0xkwJExkyNMZMDw5rfxBQXLe/2Mqdstbmgl5asF1otObH8R2q5buT/IVvC47+K2MPtXVKPTNI5PBHL6pAAPn2kAAAASqtaU1yxY5iS1i1zAfMGHP4vtvVR7EelENtT8FQp0vsR3ejgJUfQyzZ5OjIqMoBkMhUZQDIZCIYDsWy/wCidL11TvFtKjsu+ilP19TtLcYef7be3vx9kAAAqTcTzn9K8T9au7E06NvnT6WYn61d2Jpkzex9lfUM63dKRGUxExkybh0xkxEzKYEiYyZGmMmBImMmRpjJga/Nj+J7JctzN/lRoMFWuOYWuW+t/wCrE3mbH8WWC/bVH1RNNl+O9mLB48uI2y/mxOTw7Xuh9RgAHz7RAAAAAAB8z1OCvWXJVmvzMENcrdvbuP2bmquichEfQRwzZMjKFMo6HRlCoygGQyEQyA7FsseuVI81xU7S3lO2VPXK3muansLiYef7be3vx9kAAAqTcRzp9LMT9au7E0yZuM6/SzFPWruxNMmb2Psr6hnW7pOmZQiGRNw6YyYiZlMCRMymImMmA6YyZGmMmBrc2P4Dhy+9VfdNXlnhzRgf/J2v9WJsc2P4Nhq5qr64nmyXSVbOGCQf+9pS/hlvewjedqzLte6H0yAAYDRAAAAAAB814hwYtiS5L64XRVkQo9GLxcMcxWL41iFz/VkeY+grxDOtzJjIqMo64dGUKZAZGUKjKA7DsoeuV5811PsiXMpWyV65Zq813PuxLqYmo+2z34+yAAAUpuH51+luKeuXdiaVM3Odvpbinrl3YmlRvY+yvqGdbuk6ZlMRDJk3DpjJiIymA6YyYiZlMCRMymImMmBq82P9Vhy+5V7yDZ8tc8YKv/J/skxc1vgw9fsp94k2dLXPmBpf68n0U5shk7LepSp3Q+kAADBaAAAAAAAOBbQLCeHZyxKnKOkLiauaT5YzXD+dTXQaA7htDyo8yYbTqWe5HErTWVBy4FUi/Gpt+RPRaPyNLyanEKkJ0q1SjWpzpVqUnCpTmtJQkvI0bOmyxekR5h4stJrbcGUYMo9CoyMoUygGMoVGUB1/ZE/k1cfvs+5Au5RNjz+Tt7+/y/p0y9mJqPts92LsgAAFKxw3O30uxT1y7sTSo3Gdn8rsV9cu7E0qZvY+yvqGdbuk6GTETMpk3DpjJiJmUwHTGTETMpgOmMmImZTA1maX76xXJRl3menZmtdoGCL9rVf8moePND/XWa/Yf3M2GyyDntAwhr6jrSf/AOM17SvL9dvUpY++H0QAAYTQAAAAAAAGgzLk/Bsx/rL6g6d0o7sbqg9yql5FrxSXDxSTRvwO1tNZ3iXJiJ6S5RebJLyEpPD8cpVIfVhc22kvxnGWn5TRXuzzNVopONjb3aT4PctytWvNPdO6Aemusyxz1VzhpL5uvcMxPD3L3fhd/bqK1lOpbT3EvTSces8dK4o1fm6sJ+jJM+nTX4hgmE4nFxxHDbO6T/1qEZdqLq6//wBVVzp/xL53Mo7Pe7NMsXO9Kla1rObWilbXEopeaLbj1GhvNkiS+LsdrRfJd28anXHdL66zFPPRCcF4c9t7q5tZb1rdXFvJ+WjVlB9TRu7POuY7RrdxSpVil4taEZ9bWvWey82bZmtm3QVjeQS/y6zhJ/hJafmNFeYDjthp7twLEaevlp0fDJed095Is+eHJ5iUPjeq22e1DFaaSu7G0uPQcqT/ALuw3lltRw2puq9sLqhJrhdNxqRX46p9RyR3FKNTwU6ihV+xP3suh8JKnrxEbaXFbw7GW8eW1zLe0MRzBfXtrJyoVqm9Byi02t1LifmNcmIhky+sbREQrmd53MhkIhkzoZMZMRGUwHQyETMpgOmMmImZTA1WZn8JtlyW67WbvZBHez1av7NCq/y6e00WZX8Moc1vHtZdth2D1K2K3uN1ISVChSdtSk+Kc5NOWnmSj/EUai0RjtusxRveHZgADFe4AAAAAAAAAAAAAAAAAAAAAAAQXVla3kHC7tqNeD+rVpqS6yu3mzzKt3o/0TTt2uJ2k5UOqDSf4otIEq3tXtnZyYieXO7vZRYtuVji9/R14oVlCrFdSfWaS72Y5goLW0vMOvOXf36D/Be+XWdfAurqsseUJw0nw4LdZWzLZuXujArpxi/HoShWT50oyb6jT16qtWo3kKtrJvRRuaUqT1/+SR9JC1KcKsHCrCM4vjUlqmX111v3QrnTx4l85QnGaThJSXKnqOjtl/kjLF+5yr4LaRnN6yqUIeBm36UNH1mju9lmDVF8BvcRs2uJRrKovzpvrLq63HPO8ITp7eHMExky53my7F6W88PxazuF9WFxRlSf4yi5d00t3k3NNn4+Ee6I+WVpcQmuiTi+ourqMVuLK5xXjw06ZnUleHYuq3gf0Hi3heT3HPT+LTTrLBgOz3GcWrQljUHhmHp6zpqadequRaaqCfLrrzeVStlpWN5lyuO0zw0OW8o3mdsWnW3p2+E0WqdS6S4Z6ccaevG+fiXO+A7rheHWmEYfQsMOoRoW1CO7CEfJ53xtvjbfC2SWVpb2FpStLOjCjb0YqFOnBaKKXkROZGbNbLP8PbSkUjoAAClM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98425" y="-939800"/>
            <a:ext cx="1922463" cy="19224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1" name="TextBox 30"/>
          <p:cNvSpPr txBox="1"/>
          <p:nvPr/>
        </p:nvSpPr>
        <p:spPr>
          <a:xfrm>
            <a:off x="785794" y="1595414"/>
            <a:ext cx="2374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 smtClean="0">
                <a:latin typeface="TH Niramit AS" pitchFamily="2" charset="-34"/>
                <a:cs typeface="TH Niramit AS" pitchFamily="2" charset="-34"/>
              </a:rPr>
              <a:t>     </a:t>
            </a:r>
            <a:r>
              <a:rPr lang="th-TH" sz="1800" b="1" dirty="0" smtClean="0">
                <a:solidFill>
                  <a:srgbClr val="FF3300"/>
                </a:solidFill>
                <a:latin typeface="TH Niramit AS" pitchFamily="2" charset="-34"/>
                <a:cs typeface="TH Niramit AS" pitchFamily="2" charset="-34"/>
              </a:rPr>
              <a:t>ปรัชญาของโรงเรียน</a:t>
            </a:r>
          </a:p>
          <a:p>
            <a:r>
              <a:rPr lang="th-TH" sz="1800" b="1" dirty="0" smtClean="0">
                <a:latin typeface="TH Niramit AS" pitchFamily="2" charset="-34"/>
                <a:cs typeface="TH Niramit AS" pitchFamily="2" charset="-34"/>
              </a:rPr>
              <a:t>วิชาการเด่น  เน้นเทคโนโลยี</a:t>
            </a:r>
          </a:p>
          <a:p>
            <a:r>
              <a:rPr lang="th-TH" sz="1800" b="1" dirty="0" smtClean="0">
                <a:latin typeface="TH Niramit AS" pitchFamily="2" charset="-34"/>
                <a:cs typeface="TH Niramit AS" pitchFamily="2" charset="-34"/>
              </a:rPr>
              <a:t>มีคุณธรรม    เลิศล้ำบรรยากาศ</a:t>
            </a:r>
            <a:endParaRPr lang="th-TH" sz="1800" b="1" dirty="0"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9167" y="3161653"/>
            <a:ext cx="478634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thaiDist"/>
            <a:r>
              <a:rPr lang="th-TH" sz="1500" dirty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  เรียนผู้ปกครองนักเรียน  ผู้มีเกียรติทุกท่าน และสวัสดีลูกนักเรียนทุกคน  ก่อนอื่นผมต้อง</a:t>
            </a:r>
          </a:p>
          <a:p>
            <a:pPr algn="thaiDist"/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ขอต้อนรับทุกท่านเข้าสู่การจัดการศึกษาในภาคเรียนที่ ๑  ปีการศึกษา  ๒๕๖๐   และต้องขอขอบพระคุณทุกท่านที่ได้ไว้ใจ    และให้การสนับสนุนการจัดการศึกษาของทางโรงเรียนมาโดยตลอด  ในปีการศึกษา ๒๕๕๙ ที่ผ่านมาแล้วนั้น ทางโรงเรียนมีผลการประเมินตนเองในการจัดการศึกษาอยู่ในระดับ ดี ซึ่งเป็นผลที่สามารถยืนยันความตั้งใจและจริงใจในการจัดการศึกษาของเรา และในปีการศึกษา ๒๕๖๐ นี้ ทางโรงเรียนได้เตรียมความพร้อมในการจัดการศึกษา  ขอให้ทุกท่านเชื่อมั่นว่า ทางโรงเรียนมีศักยภาพมากพอ</a:t>
            </a:r>
            <a:r>
              <a:rPr lang="th-TH" sz="1500" dirty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ที่จะ</a:t>
            </a:r>
            <a:r>
              <a:rPr lang="th-TH" sz="1500" dirty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พัฒนาลูกนักเรียนให้เป็นคนดี และคนเก่ง  พร้อมที่จะก้าว</a:t>
            </a:r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ไปสู่สังคมของ</a:t>
            </a:r>
            <a:r>
              <a:rPr lang="th-TH" sz="1500" dirty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เปลี่ยนแปลงในยุคปัจจุบันได้</a:t>
            </a:r>
            <a:r>
              <a:rPr lang="th-TH" sz="1500" dirty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อย่างมี</a:t>
            </a:r>
            <a:r>
              <a:rPr lang="th-TH" sz="1500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คุณภาพต่อไป </a:t>
            </a:r>
          </a:p>
          <a:p>
            <a:pPr algn="r"/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ชาติ</a:t>
            </a:r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ชาย  สิงห์พรหมสาร</a:t>
            </a:r>
            <a:b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ผู้อำนวยการโรงเรียนสมเด็จพระญาณสังวร ในพระ</a:t>
            </a:r>
            <a:r>
              <a:rPr lang="th-TH" sz="1600" b="1" dirty="0" err="1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ถัมภ์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0" name="สี่เหลี่ยมมุมมน 39"/>
          <p:cNvSpPr/>
          <p:nvPr/>
        </p:nvSpPr>
        <p:spPr>
          <a:xfrm>
            <a:off x="142852" y="2524108"/>
            <a:ext cx="2857520" cy="510778"/>
          </a:xfrm>
          <a:prstGeom prst="roundRect">
            <a:avLst/>
          </a:prstGeom>
          <a:solidFill>
            <a:srgbClr val="00CC00"/>
          </a:solidFill>
        </p:spPr>
        <p:txBody>
          <a:bodyPr wrap="square">
            <a:spAutoFit/>
          </a:bodyPr>
          <a:lstStyle/>
          <a:p>
            <a:pPr algn="ctr"/>
            <a:r>
              <a:rPr lang="th-TH" sz="24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จากใจเราชาวฟ้า-ชมพู</a:t>
            </a:r>
            <a:endParaRPr lang="th-TH" sz="24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cxnSp>
        <p:nvCxnSpPr>
          <p:cNvPr id="43" name="ตัวเชื่อมต่อตรง 42"/>
          <p:cNvCxnSpPr/>
          <p:nvPr/>
        </p:nvCxnSpPr>
        <p:spPr>
          <a:xfrm>
            <a:off x="142852" y="3167050"/>
            <a:ext cx="6572296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2852" y="8810652"/>
            <a:ext cx="5072098" cy="919401"/>
          </a:xfrm>
          <a:prstGeom prst="round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เลขที่ ๑๕๑ หมู่ ๗ ตำบลดงแคนใหญ่ อำเภอคำเขื่อนแก้ว </a:t>
            </a:r>
          </a:p>
          <a:p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จังหวัดยโสธร ๓๕๑๘๐  </a:t>
            </a:r>
            <a:r>
              <a:rPr lang="en-US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โทรศัพท์ ๐๔๕๗ ๗๑๐๘ ๑</a:t>
            </a:r>
            <a:endParaRPr lang="en-US" sz="1600" b="1" dirty="0" smtClean="0">
              <a:solidFill>
                <a:srgbClr val="000099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http://www.somdejyan.ac.th/  :  https://www.facebook.com/yansungvon</a:t>
            </a:r>
            <a:endParaRPr lang="th-TH" sz="1600" b="1" dirty="0">
              <a:solidFill>
                <a:srgbClr val="0000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96700" y="2425554"/>
            <a:ext cx="3522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จุลสารเพื่อการประชาสัมพันธ์สถานศึกษา</a:t>
            </a: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ฉบับที่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๕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ประจำเดือน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พฤษภาคม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พ.ศ. ๒๕๖๐</a:t>
            </a:r>
            <a:endParaRPr lang="th-TH" sz="2000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7" name="รูปภาพ 56" descr="_MG_7546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rcRect l="15991" t="18269" r="10450" b="28427"/>
          <a:stretch>
            <a:fillRect/>
          </a:stretch>
        </p:blipFill>
        <p:spPr>
          <a:xfrm>
            <a:off x="214290" y="3381364"/>
            <a:ext cx="1643074" cy="1928826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8" name="รูปหกเหลี่ยม 57"/>
          <p:cNvSpPr/>
          <p:nvPr/>
        </p:nvSpPr>
        <p:spPr>
          <a:xfrm>
            <a:off x="6143644" y="9239280"/>
            <a:ext cx="428628" cy="357190"/>
          </a:xfrm>
          <a:prstGeom prst="hexagon">
            <a:avLst/>
          </a:prstGeom>
          <a:solidFill>
            <a:srgbClr val="FF0066"/>
          </a:solidFill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Niramit AS" pitchFamily="2" charset="-34"/>
                <a:cs typeface="TH Niramit AS" pitchFamily="2" charset="-34"/>
              </a:rPr>
              <a:t>๑</a:t>
            </a:r>
            <a:endParaRPr lang="th-TH" dirty="0">
              <a:latin typeface="TH Niramit AS" pitchFamily="2" charset="-34"/>
              <a:cs typeface="TH Niramit AS" pitchFamily="2" charset="-34"/>
            </a:endParaRPr>
          </a:p>
        </p:txBody>
      </p:sp>
      <p:cxnSp>
        <p:nvCxnSpPr>
          <p:cNvPr id="12" name="ตัวเชื่อมต่อตรง 11"/>
          <p:cNvCxnSpPr/>
          <p:nvPr/>
        </p:nvCxnSpPr>
        <p:spPr>
          <a:xfrm>
            <a:off x="2623547" y="5593088"/>
            <a:ext cx="4071966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ตัวเชื่อมต่อตรง 13"/>
          <p:cNvCxnSpPr/>
          <p:nvPr/>
        </p:nvCxnSpPr>
        <p:spPr>
          <a:xfrm>
            <a:off x="214290" y="5673080"/>
            <a:ext cx="4071966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ในภาพอาจจะมี 10 คน, ผู้คนกำลังยืน, ชุดสูท และ สถานที่ในร่ม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64928" y="7441222"/>
            <a:ext cx="1928144" cy="128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สี่เหลี่ยมผืนผ้า 2"/>
          <p:cNvSpPr/>
          <p:nvPr/>
        </p:nvSpPr>
        <p:spPr>
          <a:xfrm>
            <a:off x="2852936" y="5745088"/>
            <a:ext cx="3765883" cy="16004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thaiDist"/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เมื่อ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วันที่ ๗ พฤษภาคม พ.ศ. ๒๕๖๐ โรงเรียนสมเด็จพระญาณสังวร ในพระ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ถัมภ์ ได้ประทานพระวโรกาสจากพระเจ้าหลานเธอ พระองค์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เจ้าอทิตยาทร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กิติ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คุณ</a:t>
            </a:r>
            <a:r>
              <a:rPr lang="en-US" sz="1400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ให้คณะกรรมการโครงการ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จัดสร้าง      พระ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รูปเหมือนสมเด็จพระญาณสังวรฯ และตัวแทนครูและบุคลากรทางการศึกษาของโรงเรียนสมเด็จพระญาณสังวรฯ ซึ่งนำ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โดยท่าน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ผู้อำนวยการชาติชาย สิงห์พรหมสาร เข้าเฝ้าถวายพระพรชัยมงคลเนื่องในโอกาสคล้ายวัน</a:t>
            </a:r>
            <a:r>
              <a:rPr lang="th-TH" sz="1400" dirty="0" err="1" smtClean="0">
                <a:latin typeface="TH SarabunPSK" pitchFamily="34" charset="-34"/>
                <a:cs typeface="TH SarabunPSK" pitchFamily="34" charset="-34"/>
              </a:rPr>
              <a:t>ประสูติณ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พระตำหนักจักรี</a:t>
            </a:r>
            <a:r>
              <a:rPr lang="th-TH" sz="1400" dirty="0" err="1" smtClean="0">
                <a:latin typeface="TH SarabunPSK" pitchFamily="34" charset="-34"/>
                <a:cs typeface="TH SarabunPSK" pitchFamily="34" charset="-34"/>
              </a:rPr>
              <a:t>บงกชจ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ปทุมธานี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1" name="Picture 1" descr="ในภาพอาจจะมี 11 คน, ผู้คนกำลังนั่ง, งานแต่งงาน และ สถานที่ในร่ม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2129" y="5745088"/>
            <a:ext cx="2419095" cy="160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ในภาพอาจจะมี 9 คน, ผู้คนกำลังยืน และ สถานที่ในร่ม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334" y="7439937"/>
            <a:ext cx="1924939" cy="128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 descr="ในภาพอาจจะมี 8 คน, ผู้คนกำลังยืน, งานแต่งงาน และ สถานที่ในร่ม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7333" y="7439937"/>
            <a:ext cx="1924939" cy="128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AutoShape 14" descr="data:image/jpeg;base64,/9j/4AAQSkZJRgABAQAAAQABAAD/2wBDAAkGBwgHBgkIBwgKCgkLDRYPDQwMDRsUFRAWIB0iIiAdHx8kKDQsJCYxJx8fLT0tMTU3Ojo6Iys/RD84QzQ5Ojf/2wBDAQoKCg0MDRoPDxo3JR8lNzc3Nzc3Nzc3Nzc3Nzc3Nzc3Nzc3Nzc3Nzc3Nzc3Nzc3Nzc3Nzc3Nzc3Nzc3Nzc3Nzf/wAARCADhAOEDASIAAhEBAxEB/8QAHAAAAgIDAQEAAAAAAAAAAAAAAAIDBgEFBwQI/8QATBAAAgECAwIIBwwIBQQDAAAAAAECAwQFBhEHEiExUWGRobGyEzJBcXJzwRQiJCUmMzZCUmKBohUjY3SSo7PCNENTVHU1RGRlgoOT/8QAGgEBAAMBAQEAAAAAAAAAAAAAAAIDBQEEBv/EACgRAQACAQMEAgEFAQEAAAAAAAABAgMEETEhMkFxEjNRIkJhgZETUv/aAAwDAQACEQMRAD8A7iAEV1cUbS2q3NzUjSoUYOpUqSeijFLVt/gBJKUYRcpNRilq23okU3H9pmXMI3qdG5/SNyuDwVm1NJ88/FXTrzHOc0ZjvM23M5XMp08KUvg9lxKUVxTqL60nx6PgXBpwrV6+npTW7CMUuTdRo4tFG295/p5r5/FXvxjapmTEJv3FOhhlH6saMFUn+MprR/hFHgttoubbeWv6ZlWX2atCk11RTBwoz8ehRl56aElY2M/GtYr0ZNHrjDjiNvjCmcl58tvb7W8zUn+tp4bWX3qE4vpU/YbSjtnvY6KvgNvU5XC8lDqcGVCWEWMuJV4eaafaiOWBUH4l3Uj6VNPsZydPinmrsZbx5dIobZcKbSuMIxGGvG6bpzS6ZI2tHarlSo0qlzdUW/t2s31xTOOyy/U/y7ujL0k4kUsBv14ipVPQqr2lc6PFKUZ7u90M+ZUrL3uPWMPW1PB97Q21njGGX8FOxxGzuYt6KVGvGafQz5onhGIw8azq6fdW92HjrWc18/azXp037UVzoaeJSjUT5h9YAfKdteXVnFQs7y5top6pUK0qen8LRtbXN+ZbWKjQx6/SXF4Sr4Tv6lc6C3iyUaiPw+lwPny12mZtt0lLEKVxp/r20Hr/AApG0tNr+YKcvhdlhteOnFCE6b6d6S6iudFlj8JRno7eByW02ztvS9wHdWnjULve1/BxXabW12w4FVelxY4lb87pwkn0S16iE6XNH7Uv+tPy6KBTbfahlGs9HiNSk/2trVXXu6G1oZzyxXko08wYZvNpKMrqEW35myucWSOaz/iUWrPEt6BDRureutaFelUXLCafYTFaQAAAAAAAAAAAAACm7WLidLKM6FOTj7ruKVGTT+rrvSX4qLX4lyKRtdSeW7Z8l9T7skW4Ptr7QydsuVIZCIZG48B0MhEMgHQyEQyAdDIRDICSLa4m15iWNaqv8yXSQJnqtbK8u1vWtpcV48WtKlKS6UjkzEchJSVT5ynSmvvU4v2EUrKwqfOYfbvnjFxfUz21MNxCj89YXcFyyoSS7DzbyT3W9GuNCJieCXllgmFT/wC2qQ9Cs/bqRTy1h8vEuLqn51GS9hskxkdcaSeVYv5rEoeapRa7CCeVL9fNV7SovW7r60WVMZMCo1MtYxDispVFy05xl7TyVsLxCj89YXMV6psvaZNCtUj4tSa80mBzGVGNKopSpKnNcTcdGj3W+MYpbtO2xbEKWnClTu6iXRrodE90VZLSclNffipdpDUt7Kt8/h9lUfLKgteoT15d3mFVoZ5zXQSVLHrvRfbjCp3os2trtSzZQhGM7izuWuOVe1Wr/gcUe94JgdV6VcMUE/LQqyg17Dy3WRYVYSuMFu3XpRWs6NZaVaXO9PGjzri5GVzjxfurH+JRe8cStOXdrVG5qxo49YO21enui3bnBc7j4yXm3jpVCtSuaMK9vUhVpVIqUJwlqpJ+VM+frfBpUKjhXhuzi/fJ9P4rTh18pdMk4/HBrynh9ep8DuJqKTfBTm3wNcib4+nlPNqNFX4/LGsx5532s6iAAZb2AAAAKTtcXyWpP7N7SfavaXYpu1pfI6pL7N1b/wBSK9pbg+2vtDJ2S5IjKFRlG48B0MhEMgHQyEQyAdDIRDIC4ZBy9RxavVvb6Cna0JKMab4qk9NeHmSa4PLqdPhCNOChCKjGK0UUtEkV7Z9SVLKto1x1JTm+f379iRYzG1OSb5J/h7sVYisAjq0KVZaVqUKi5JxTJAPOsaytl7B62u/hlrq/LGkovqPFWyZgdTxbadN/cqy9rLABZGW8cTKM0rPhUauQcPlw0bu6hzScZLsKtmTBP0HdUqPunw6qwck9zd04dNON6nVzn20j/qVn6l949elz5LZIrM9FOXHWK7xCqJjJkaY6ZpPKkTGTI0x0wJEya2uKttXhWoTcKkHrGS8h50xkznI9OcJ0pYXQxS3gqak3GUUuCElwyh5uHfjyLfXJpzm8vp1dUpNa+VPiL7iz8JlHGaMn4kadeHM4y0fSnocwb1GP9MfH8OW6zu+nMq4hPFctYZf1fna9tCdT0tFr16m1K5s5WmRsF/dYssZhZIiLzENKvEAAAg6CnbWk3km408lzbP8AnQLiVLapHXI98+SpQf8AOgW4Ptr7hG/bLjqMoUZG4zzIZCIZAOhkIhkA6MoVGUB2XIj1ypYejLvyN+V/IT1ynY+affkWAwsv2W9y0KdsAAArSAGJSUU5SaSXG2zEZxmtYSUlyp6gMc92kv40tPUPvM6Ec72lP42tf3f+5nq0f2wqz9iqJjJkaY6ZrvEdDpkaYyYEiY6ZEmOmAmLPTLWMfu6XTNHNTo+MvTLGLc8Ka/OjnByPI+kdni0yNgXPZU30x1LCaHIS0yRgH/HUO4jfGFk759tGOAAAQdBVdqEXLI2JJeR0X0VYMtRXNokd7JOMc1u5dDT9hZi6ZK+4Rv2y4iMhBkbrPMhkIhkA6GQiMoB0MjDjKNPwrjJU9dN9r3uvJqYjJPiafmA7Ls/euUrH/wCzvyLEVvZ49co2Xnqf1JFkMLN9lvctCnbAAAK0nKs/YnXvMdrWkpyVtbaRjT14G9E3Jrl4dPwK7SqTovWjOVN8sJNdhs84fSjEfWruo1KZu4oiMdYj8M+8/qls7fHcWt/msSulzSquS6HqJiGJXmJ1YVL+u604R3YycYrRa6+RI8KGTJRSsTvs5vPG6RMZMjTGTJOJExkyNMdMCRMZMjTGTAhx6WmVsU53RX50c7b0TZ0DML+S2I89SgvznPp+JLzM5Dj6cydS8DlHBKT+pYUI9EEbg8GAR3cCw6K8lrSX5Ue8wbTvaZaUcAAAi6Cv7QPoTjfNZ1H1FgNDn6O9kjHl/wCvrvog2Tx98e3J4cKQyEXEhkbzOMhkIhkA6MoVGUB1zZbw5Zkn/uZ9iLHc4Rht3r7pw+1qt+WdGLfYVrZW9ct1FyXU+yJcjEzzMZbbPdjjekILKztrC2jbWdGFGjFtxhBaJavV9bZOAFMzv1lYAAAOV5twLFqmPX11Sw+4q0KlROE6cd/eW6vItX1FcrW1xb/4i3rUfWU3HtR3cGk1o1qj201s1iImHntgiZ33cFjJPiaGTO032F4dcUakrixtqj3W9ZUot8XmOKU3rCLfHoe3BnjLE7RtspyY/glTGTI0xky9WkTGTI0xkwJExkyNMdMDy5jemVr3nrUV1soNXgpz9Fl7zK9Mr3HPc0l2lCueC2qtfYfYI5PL6qweO7hNlHkt6a/Kj2ENnHds6EeSnFdRMfPzy0gAAcAaTPPDkrMH/G3P9ORuzW5lpKtlzFaT4p2daPTBolSdrRLk8PnyL96vMMiKk9aUHyxRIjfZpkMhUZQdOjKFRlAda2UPXLtdcl3LuxLoccylnKWXbOpaOwVxTnVdRyVXda1SWmmj5C2W20zCaklG4tL2jyy3YyiuiWvUZWfT5JyTaI6PXjy1isRMruB48JxO0xexheWE5ToTbScoOL1T0fA+c9h5JiYnaV8Tv1gAAHAAAAR3P+Gq+g+w4PTfvI+ZHd7v/C1vVy7Dg1N+8j5jR0HFv6eXUcwlTGTETGTNB50iYyZGmMmBImMmRpjJgeTM7+TM1y3cO7IolwnK3qpcbg11F3zS9MuRXLeR7jKbGO9OMX9aSXWOB9XUFpRpr7q7BzEVpFLkRk+eaQAAADyYst7Cr1ctCa/Kz1kF/HfsbiPLSkupnY5HzXavW2peguwmR57GW9Z0JctOL6idH0E8sw6MoVGUHTIZCIZAOjKYiGQHY9mX0Soetq99lqKnsx+idH11TvMthh5/tt7e/H2QAACpNz/Gs9X+F47eWStbatRo1FGOu9GWmifC9Xy8g9ttKoNfC8Mqw9TVU+1RKjnP6V4n61d2Jp0zXrpsVqRMx4eKct4tPV1d56wO5tasHUr0Zyg0o1KL49OWOqOWQ4IpcwqYyZZiw1xb/Hyje835OmMmImMmXIHTGTI0xkwJExkyNMZMDw5rfxBQXLe/2Mqdstbmgl5asF1otObH8R2q5buT/IVvC47+K2MPtXVKPTNI5PBHL6pAAPn2kAAAASqtaU1yxY5iS1i1zAfMGHP4vtvVR7EelENtT8FQp0vsR3ejgJUfQyzZ5OjIqMoBkMhUZQDIZCIYDsWy/wCidL11TvFtKjsu+ilP19TtLcYef7be3vx9kAAAqTcTzn9K8T9au7E06NvnT6WYn61d2Jpkzex9lfUM63dKRGUxExkybh0xkxEzKYEiYyZGmMmBImMmRpjJga/Nj+J7JctzN/lRoMFWuOYWuW+t/wCrE3mbH8WWC/bVH1RNNl+O9mLB48uI2y/mxOTw7Xuh9RgAHz7RAAAAAAB8z1OCvWXJVmvzMENcrdvbuP2bmquichEfQRwzZMjKFMo6HRlCoygGQyEQyA7FsseuVI81xU7S3lO2VPXK3muansLiYef7be3vx9kAAAqTcRzp9LMT9au7E0yZuM6/SzFPWruxNMmb2Psr6hnW7pOmZQiGRNw6YyYiZlMCRMymImMmA6YyZGmMmBrc2P4Dhy+9VfdNXlnhzRgf/J2v9WJsc2P4Nhq5qr64nmyXSVbOGCQf+9pS/hlvewjedqzLte6H0yAAYDRAAAAAAB814hwYtiS5L64XRVkQo9GLxcMcxWL41iFz/VkeY+grxDOtzJjIqMo64dGUKZAZGUKjKA7DsoeuV5811PsiXMpWyV65Zq813PuxLqYmo+2z34+yAAAUpuH51+luKeuXdiaVM3Odvpbinrl3YmlRvY+yvqGdbuk6ZlMRDJk3DpjJiIymA6YyYiZlMCRMymImMmBq82P9Vhy+5V7yDZ8tc8YKv/J/skxc1vgw9fsp94k2dLXPmBpf68n0U5shk7LepSp3Q+kAADBaAAAAAAAOBbQLCeHZyxKnKOkLiauaT5YzXD+dTXQaA7htDyo8yYbTqWe5HErTWVBy4FUi/Gpt+RPRaPyNLyanEKkJ0q1SjWpzpVqUnCpTmtJQkvI0bOmyxekR5h4stJrbcGUYMo9CoyMoUygGMoVGUB1/ZE/k1cfvs+5Au5RNjz+Tt7+/y/p0y9mJqPts92LsgAAFKxw3O30uxT1y7sTSo3Gdn8rsV9cu7E0qZvY+yvqGdbuk6GTETMpk3DpjJiJmUwHTGTETMpgOmMmImZTA1maX76xXJRl3menZmtdoGCL9rVf8moePND/XWa/Yf3M2GyyDntAwhr6jrSf/AOM17SvL9dvUpY++H0QAAYTQAAAAAAAGgzLk/Bsx/rL6g6d0o7sbqg9yql5FrxSXDxSTRvwO1tNZ3iXJiJ6S5RebJLyEpPD8cpVIfVhc22kvxnGWn5TRXuzzNVopONjb3aT4PctytWvNPdO6Aemusyxz1VzhpL5uvcMxPD3L3fhd/bqK1lOpbT3EvTSces8dK4o1fm6sJ+jJM+nTX4hgmE4nFxxHDbO6T/1qEZdqLq6//wBVVzp/xL53Mo7Pe7NMsXO9Kla1rObWilbXEopeaLbj1GhvNkiS+LsdrRfJd28anXHdL66zFPPRCcF4c9t7q5tZb1rdXFvJ+WjVlB9TRu7POuY7RrdxSpVil4taEZ9bWvWey82bZmtm3QVjeQS/y6zhJ/hJafmNFeYDjthp7twLEaevlp0fDJed095Is+eHJ5iUPjeq22e1DFaaSu7G0uPQcqT/ALuw3lltRw2puq9sLqhJrhdNxqRX46p9RyR3FKNTwU6ihV+xP3suh8JKnrxEbaXFbw7GW8eW1zLe0MRzBfXtrJyoVqm9Byi02t1LifmNcmIhky+sbREQrmd53MhkIhkzoZMZMRGUwHQyETMpgOmMmImZTA1WZn8JtlyW67WbvZBHez1av7NCq/y6e00WZX8Moc1vHtZdth2D1K2K3uN1ISVChSdtSk+Kc5NOWnmSj/EUai0RjtusxRveHZgADFe4AAAAAAAAAAAAAAAAAAAAAAAQXVla3kHC7tqNeD+rVpqS6yu3mzzKt3o/0TTt2uJ2k5UOqDSf4otIEq3tXtnZyYieXO7vZRYtuVji9/R14oVlCrFdSfWaS72Y5goLW0vMOvOXf36D/Be+XWdfAurqsseUJw0nw4LdZWzLZuXujArpxi/HoShWT50oyb6jT16qtWo3kKtrJvRRuaUqT1/+SR9JC1KcKsHCrCM4vjUlqmX111v3QrnTx4l85QnGaThJSXKnqOjtl/kjLF+5yr4LaRnN6yqUIeBm36UNH1mju9lmDVF8BvcRs2uJRrKovzpvrLq63HPO8ITp7eHMExky53my7F6W88PxazuF9WFxRlSf4yi5d00t3k3NNn4+Ee6I+WVpcQmuiTi+ourqMVuLK5xXjw06ZnUleHYuq3gf0Hi3heT3HPT+LTTrLBgOz3GcWrQljUHhmHp6zpqadequRaaqCfLrrzeVStlpWN5lyuO0zw0OW8o3mdsWnW3p2+E0WqdS6S4Z6ccaevG+fiXO+A7rheHWmEYfQsMOoRoW1CO7CEfJ53xtvjbfC2SWVpb2FpStLOjCjb0YqFOnBaKKXkROZGbNbLP8PbSkUjoAAClM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98425" y="-939800"/>
            <a:ext cx="1922463" cy="19224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4" name="รูปภาพ 3" descr="พื้นหลังสารสมเด็จ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6" name="รูปหกเหลี่ยม 5"/>
          <p:cNvSpPr/>
          <p:nvPr/>
        </p:nvSpPr>
        <p:spPr>
          <a:xfrm>
            <a:off x="6143644" y="9239280"/>
            <a:ext cx="428628" cy="357190"/>
          </a:xfrm>
          <a:prstGeom prst="hexagon">
            <a:avLst/>
          </a:prstGeom>
          <a:solidFill>
            <a:srgbClr val="FF0066"/>
          </a:solidFill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Niramit AS" pitchFamily="2" charset="-34"/>
                <a:cs typeface="TH Niramit AS" pitchFamily="2" charset="-34"/>
              </a:rPr>
              <a:t>๒</a:t>
            </a:r>
            <a:endParaRPr lang="th-TH" dirty="0"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34" y="95216"/>
            <a:ext cx="3714776" cy="338554"/>
          </a:xfrm>
          <a:prstGeom prst="rect">
            <a:avLst/>
          </a:prstGeom>
          <a:ln w="12700"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1600" b="1" dirty="0" err="1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อัต</a:t>
            </a:r>
            <a:r>
              <a:rPr lang="th-TH" sz="16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ลักษณ์ </a:t>
            </a:r>
            <a:r>
              <a:rPr lang="en-US" sz="16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600" b="1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 ยิ้ม ไหว้ ทักทาย   </a:t>
            </a:r>
            <a:r>
              <a:rPr lang="th-TH" sz="16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เอกลักษณ์ </a:t>
            </a:r>
            <a:r>
              <a:rPr lang="en-US" sz="1600" b="1" dirty="0" smtClean="0">
                <a:latin typeface="TH SarabunPSK" pitchFamily="34" charset="-34"/>
                <a:cs typeface="TH SarabunPSK" pitchFamily="34" charset="-34"/>
              </a:rPr>
              <a:t> : 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 โรงเรียนคุณธรรม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235066" y="1717614"/>
            <a:ext cx="4006798" cy="24622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th-TH" sz="1400" b="1" dirty="0" smtClean="0">
                <a:latin typeface="TH SarabunPSK" pitchFamily="34" charset="-34"/>
                <a:cs typeface="TH SarabunPSK" pitchFamily="34" charset="-34"/>
              </a:rPr>
              <a:t>                         </a:t>
            </a:r>
            <a:r>
              <a:rPr lang="th-TH" sz="1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ปฐมนิเทศนักเรียนในปีการศึกษา ๒๕๖๐</a:t>
            </a:r>
            <a:endParaRPr lang="en-US" sz="1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โรงเรียนสมเด็จพระญาณสังวร ในพระ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ถัมภ์ นำโดย ผู้อำนวยการชาติชาย สิงห์พรหมสาร ได้จัดกิจกรรมการปฐมนิเทศนักเรียนใหม่ ในระดับชั้นมัธยมศึกษาปีที่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๑ และชั้นมัธยมศึกษาปีที ๔ ปีการศึกษา ๒๕๖๐ ในวันที่ ๙ พฤษภาคม ๒๕๖๐ ในระดับชั้นมัธยมศึกษาปีที่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๒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๓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๕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๖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ใน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วันที่ ๑๑ พฤษภาคม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๒๕๖๐ ณ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หอประชุมรัฐประชาคม โรงเรียนสมเด็จพระญาณสังวรฯ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โดยมี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วัตถุประสงค์เพื่อ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เป็นการสร้างความเข้าใจอันดีในเรื่องของการจัดการศึกษา ระหว่างสถานศึกษา นักเรียน และผู้ปกครองนักเรียน เป็นการเตรียมความพร้อมของนักเรียนในการเริ่มต้นการเรียนในภาคเรียนใหม่ ซึ่งการดำเนินงานในครั้งนี้ได้รับความร่วมมือจากทั้งนักเรียนและผู้ปกครองเป็นอย่างดียิ่ง ในการนี้ทางโรงเรียนได้มอบทุนการศึกษาให้กับนักเรียนที่สอบเข้าเรียนต่อได้เป็นลำดับที่ ๑-๑๐ ของแต่ละระดับชั้น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เป็น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จำนวน ๒๐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ทุน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8" name="Picture 13" descr="ในภาพอาจจะมี 6 คน, ผู้คนกำลังยืน และ ชุดสูท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4972" y="1280592"/>
            <a:ext cx="2207300" cy="147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 descr="ในภาพอาจจะมี 12 คน, ผู้คนกำลังนั่ง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4972" y="2833477"/>
            <a:ext cx="2207300" cy="147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ตัวเชื่อมต่อตรง 9"/>
          <p:cNvCxnSpPr/>
          <p:nvPr/>
        </p:nvCxnSpPr>
        <p:spPr>
          <a:xfrm>
            <a:off x="255842" y="4304928"/>
            <a:ext cx="3986022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สี่เหลี่ยมผืนผ้า 2"/>
          <p:cNvSpPr/>
          <p:nvPr/>
        </p:nvSpPr>
        <p:spPr>
          <a:xfrm>
            <a:off x="2548498" y="5817096"/>
            <a:ext cx="4035684" cy="16004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1400" b="1" dirty="0" smtClean="0">
                <a:latin typeface="TH SarabunPSK" pitchFamily="34" charset="-34"/>
                <a:cs typeface="TH SarabunPSK" pitchFamily="34" charset="-34"/>
              </a:rPr>
              <a:t>                </a:t>
            </a:r>
            <a:r>
              <a:rPr lang="th-TH" sz="1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กิจกรรมสืบ</a:t>
            </a:r>
            <a:r>
              <a:rPr lang="th-TH" sz="1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สานประเพณีบุญบั้งไฟใน</a:t>
            </a:r>
            <a:r>
              <a:rPr lang="th-TH" sz="1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ชุมชน</a:t>
            </a:r>
            <a:endParaRPr lang="en-US" sz="1400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thaiDist"/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โรงเรียนสมเด็จพระญาณสังวร ในพระ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ถัมภ์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โดยผู้อำนวยการ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ชาติชาย สิงห์พรหมสาร และคณะครู นักเรียน นำขบวนฟ้อนรำ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ฝึกซ้อมโดย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คุณครูจุฑามาศ อ่อนจันทร์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en-US" sz="1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ร่วมสืบสานประเพณี บุญบั้งไฟที่ บ้านบกน้อย ตำบลดงแคน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ใหญ่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ในวันที่ ๒๐ พฤษภาคม พ.ศ. ๒๕๖๐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และที่บ้านดงแคนใหญ่ ในวันที่ ๒๖ พฤษภาคม พ.ศ. ๒๕๖๐ บรรยากาศ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เป็นไปด้วยความสนุกสนาน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ทางโรงเรียน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ได้รับความชื่นชมจากชุมชน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ยิ่ง นับเป็น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การสร้างความสัมพันธ์อันดีต่อกันให้เกิดขึ้นอย่างแน่น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แฟ้น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2" name="Picture 37" descr="ในภาพอาจจะมี 7 คน, สถานที่กลางแจ้ง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0727" y="7498181"/>
            <a:ext cx="2001545" cy="13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5" descr="ในภาพอาจจะมี 11 คน, คนที่ยิ้ม, ผู้คนกำลังยืน และ สถานที่กลางแจ้ง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842" y="5817096"/>
            <a:ext cx="221223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1" descr="ในภาพอาจจะมี 5 คน, คนที่ยิ้ม, ผู้คนอยู่บนเวที, ผู้คนกำลังยืน และ สถานที่กลางแจ้ง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398" y="7497030"/>
            <a:ext cx="2003271" cy="133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8" descr="ในภาพอาจจะมี 8 คน, คนที่ยิ้ม, ผู้คนกำลังยืน และ สถานที่กลางแจ้ง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3763" y="7497030"/>
            <a:ext cx="2003269" cy="133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8" descr="ในภาพอาจจะมี 9 คน, คนที่ยิ้ม, ฝูงชน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076" y="4388526"/>
            <a:ext cx="2034956" cy="135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9" descr="ในภาพอาจจะมี 6 คน, สถานที่ในร่ม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36140" y="4387742"/>
            <a:ext cx="2036132" cy="135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ในภาพอาจจะมี 4 คน, ผู้คนกำลังนั่ง, ผู้คนกำลังยืน, ตาราง และ สถานที่ในร่ม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5842" y="4400906"/>
            <a:ext cx="2016384" cy="13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259559" y="8900726"/>
            <a:ext cx="5833737" cy="58477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th-TH" sz="1600" b="1" dirty="0" err="1" smtClean="0">
                <a:latin typeface="TH SarabunPSK" pitchFamily="34" charset="-34"/>
                <a:cs typeface="TH SarabunPSK" pitchFamily="34" charset="-34"/>
              </a:rPr>
              <a:t>ตราสัญลักษญ์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ของโรงเรียน </a:t>
            </a:r>
            <a:r>
              <a:rPr lang="en-US" sz="16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 ตราช้างดุลพาห์ (ลูกสมเด็จต้องอดทนเหมือนช้างมีความยุติธรรมดุจตาชั่ง) อักษรย่อของโรงเรียน </a:t>
            </a:r>
            <a:r>
              <a:rPr lang="en-US" sz="16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1600" b="1" dirty="0" err="1" smtClean="0">
                <a:latin typeface="TH SarabunPSK" pitchFamily="34" charset="-34"/>
                <a:cs typeface="TH SarabunPSK" pitchFamily="34" charset="-34"/>
              </a:rPr>
              <a:t>ญสส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. ,  สีประจำโรงเรียน </a:t>
            </a:r>
            <a:r>
              <a:rPr lang="en-US" sz="1600" b="1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สีฟ้า-ชมพู 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 descr="พื้นหลังสารสมเด็จ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58000" cy="9851407"/>
          </a:xfrm>
          <a:prstGeom prst="rect">
            <a:avLst/>
          </a:prstGeom>
        </p:spPr>
      </p:pic>
      <p:pic>
        <p:nvPicPr>
          <p:cNvPr id="13" name="Picture 43" descr="ในภาพอาจจะมี 2 คน, ผู้คนกำลังยืน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5258" y="3088915"/>
            <a:ext cx="1736951" cy="115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ในภาพอาจจะมี 4 คน, คนที่ยิ้ม, ผู้คนกำลังยืน และ สถานที่กลางแจ้ง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72" y="3083819"/>
            <a:ext cx="1736857" cy="115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AutoShape 14" descr="data:image/jpeg;base64,/9j/4AAQSkZJRgABAQAAAQABAAD/2wBDAAkGBwgHBgkIBwgKCgkLDRYPDQwMDRsUFRAWIB0iIiAdHx8kKDQsJCYxJx8fLT0tMTU3Ojo6Iys/RD84QzQ5Ojf/2wBDAQoKCg0MDRoPDxo3JR8lNzc3Nzc3Nzc3Nzc3Nzc3Nzc3Nzc3Nzc3Nzc3Nzc3Nzc3Nzc3Nzc3Nzc3Nzc3Nzc3Nzf/wAARCADhAOEDASIAAhEBAxEB/8QAHAAAAgIDAQEAAAAAAAAAAAAAAAIDBgEFBwQI/8QATBAAAgECAwIIBwwIBQQDAAAAAAECAwQFBhEHEiExUWGRobGyEzJBcXJzwRQiJCUmMzZCUmKBohUjY3SSo7PCNENTVHU1RGRlgoOT/8QAGgEBAAMBAQEAAAAAAAAAAAAAAAIDBQEEBv/EACgRAQACAQMEAgEFAQEAAAAAAAABAgMEETEhMkFxEjNRIkJhgZETUv/aAAwDAQACEQMRAD8A7iAEV1cUbS2q3NzUjSoUYOpUqSeijFLVt/gBJKUYRcpNRilq23okU3H9pmXMI3qdG5/SNyuDwVm1NJ88/FXTrzHOc0ZjvM23M5XMp08KUvg9lxKUVxTqL60nx6PgXBpwrV6+npTW7CMUuTdRo4tFG295/p5r5/FXvxjapmTEJv3FOhhlH6saMFUn+MprR/hFHgttoubbeWv6ZlWX2atCk11RTBwoz8ehRl56aElY2M/GtYr0ZNHrjDjiNvjCmcl58tvb7W8zUn+tp4bWX3qE4vpU/YbSjtnvY6KvgNvU5XC8lDqcGVCWEWMuJV4eaafaiOWBUH4l3Uj6VNPsZydPinmrsZbx5dIobZcKbSuMIxGGvG6bpzS6ZI2tHarlSo0qlzdUW/t2s31xTOOyy/U/y7ujL0k4kUsBv14ipVPQqr2lc6PFKUZ7u90M+ZUrL3uPWMPW1PB97Q21njGGX8FOxxGzuYt6KVGvGafQz5onhGIw8azq6fdW92HjrWc18/azXp037UVzoaeJSjUT5h9YAfKdteXVnFQs7y5top6pUK0qen8LRtbXN+ZbWKjQx6/SXF4Sr4Tv6lc6C3iyUaiPw+lwPny12mZtt0lLEKVxp/r20Hr/AApG0tNr+YKcvhdlhteOnFCE6b6d6S6iudFlj8JRno7eByW02ztvS9wHdWnjULve1/BxXabW12w4FVelxY4lb87pwkn0S16iE6XNH7Uv+tPy6KBTbfahlGs9HiNSk/2trVXXu6G1oZzyxXko08wYZvNpKMrqEW35myucWSOaz/iUWrPEt6BDRureutaFelUXLCafYTFaQAAAAAAAAAAAAACm7WLidLKM6FOTj7ruKVGTT+rrvSX4qLX4lyKRtdSeW7Z8l9T7skW4Ptr7QydsuVIZCIZG48B0MhEMgHQyEQyAdDIRDICSLa4m15iWNaqv8yXSQJnqtbK8u1vWtpcV48WtKlKS6UjkzEchJSVT5ynSmvvU4v2EUrKwqfOYfbvnjFxfUz21MNxCj89YXcFyyoSS7DzbyT3W9GuNCJieCXllgmFT/wC2qQ9Cs/bqRTy1h8vEuLqn51GS9hskxkdcaSeVYv5rEoeapRa7CCeVL9fNV7SovW7r60WVMZMCo1MtYxDispVFy05xl7TyVsLxCj89YXMV6psvaZNCtUj4tSa80mBzGVGNKopSpKnNcTcdGj3W+MYpbtO2xbEKWnClTu6iXRrodE90VZLSclNffipdpDUt7Kt8/h9lUfLKgteoT15d3mFVoZ5zXQSVLHrvRfbjCp3os2trtSzZQhGM7izuWuOVe1Wr/gcUe94JgdV6VcMUE/LQqyg17Dy3WRYVYSuMFu3XpRWs6NZaVaXO9PGjzri5GVzjxfurH+JRe8cStOXdrVG5qxo49YO21enui3bnBc7j4yXm3jpVCtSuaMK9vUhVpVIqUJwlqpJ+VM+frfBpUKjhXhuzi/fJ9P4rTh18pdMk4/HBrynh9ep8DuJqKTfBTm3wNcib4+nlPNqNFX4/LGsx5532s6iAAZb2AAAAKTtcXyWpP7N7SfavaXYpu1pfI6pL7N1b/wBSK9pbg+2vtDJ2S5IjKFRlG48B0MhEMgHQyEQyAdDIRDIC4ZBy9RxavVvb6Cna0JKMab4qk9NeHmSa4PLqdPhCNOChCKjGK0UUtEkV7Z9SVLKto1x1JTm+f379iRYzG1OSb5J/h7sVYisAjq0KVZaVqUKi5JxTJAPOsaytl7B62u/hlrq/LGkovqPFWyZgdTxbadN/cqy9rLABZGW8cTKM0rPhUauQcPlw0bu6hzScZLsKtmTBP0HdUqPunw6qwck9zd04dNON6nVzn20j/qVn6l949elz5LZIrM9FOXHWK7xCqJjJkaY6ZpPKkTGTI0x0wJEya2uKttXhWoTcKkHrGS8h50xkznI9OcJ0pYXQxS3gqak3GUUuCElwyh5uHfjyLfXJpzm8vp1dUpNa+VPiL7iz8JlHGaMn4kadeHM4y0fSnocwb1GP9MfH8OW6zu+nMq4hPFctYZf1fna9tCdT0tFr16m1K5s5WmRsF/dYssZhZIiLzENKvEAAAg6CnbWk3km408lzbP8AnQLiVLapHXI98+SpQf8AOgW4Ptr7hG/bLjqMoUZG4zzIZCIZAOhkIhkA6MoVGUB2XIj1ypYejLvyN+V/IT1ynY+affkWAwsv2W9y0KdsAAArSAGJSUU5SaSXG2zEZxmtYSUlyp6gMc92kv40tPUPvM6Ec72lP42tf3f+5nq0f2wqz9iqJjJkaY6ZrvEdDpkaYyYEiY6ZEmOmAmLPTLWMfu6XTNHNTo+MvTLGLc8Ka/OjnByPI+kdni0yNgXPZU30x1LCaHIS0yRgH/HUO4jfGFk759tGOAAAQdBVdqEXLI2JJeR0X0VYMtRXNokd7JOMc1u5dDT9hZi6ZK+4Rv2y4iMhBkbrPMhkIhkA6GQiMoB0MjDjKNPwrjJU9dN9r3uvJqYjJPiafmA7Ls/euUrH/wCzvyLEVvZ49co2Xnqf1JFkMLN9lvctCnbAAAK0nKs/YnXvMdrWkpyVtbaRjT14G9E3Jrl4dPwK7SqTovWjOVN8sJNdhs84fSjEfWruo1KZu4oiMdYj8M+8/qls7fHcWt/msSulzSquS6HqJiGJXmJ1YVL+u604R3YycYrRa6+RI8KGTJRSsTvs5vPG6RMZMjTGTJOJExkyNMdMCRMZMjTGTAhx6WmVsU53RX50c7b0TZ0DML+S2I89SgvznPp+JLzM5Dj6cydS8DlHBKT+pYUI9EEbg8GAR3cCw6K8lrSX5Ue8wbTvaZaUcAAAi6Cv7QPoTjfNZ1H1FgNDn6O9kjHl/wCvrvog2Tx98e3J4cKQyEXEhkbzOMhkIhkA6MoVGUB1zZbw5Zkn/uZ9iLHc4Rht3r7pw+1qt+WdGLfYVrZW9ct1FyXU+yJcjEzzMZbbPdjjekILKztrC2jbWdGFGjFtxhBaJavV9bZOAFMzv1lYAAAOV5twLFqmPX11Sw+4q0KlROE6cd/eW6vItX1FcrW1xb/4i3rUfWU3HtR3cGk1o1qj201s1iImHntgiZ33cFjJPiaGTO032F4dcUakrixtqj3W9ZUot8XmOKU3rCLfHoe3BnjLE7RtspyY/glTGTI0xky9WkTGTI0xkwJExkyNMdMDy5jemVr3nrUV1soNXgpz9Fl7zK9Mr3HPc0l2lCueC2qtfYfYI5PL6qweO7hNlHkt6a/Kj2ENnHds6EeSnFdRMfPzy0gAAcAaTPPDkrMH/G3P9ORuzW5lpKtlzFaT4p2daPTBolSdrRLk8PnyL96vMMiKk9aUHyxRIjfZpkMhUZQdOjKFRlAda2UPXLtdcl3LuxLoccylnKWXbOpaOwVxTnVdRyVXda1SWmmj5C2W20zCaklG4tL2jyy3YyiuiWvUZWfT5JyTaI6PXjy1isRMruB48JxO0xexheWE5ToTbScoOL1T0fA+c9h5JiYnaV8Tv1gAAHAAAAR3P+Gq+g+w4PTfvI+ZHd7v/C1vVy7Dg1N+8j5jR0HFv6eXUcwlTGTETGTNB50iYyZGmMmBImMmRpjJgeTM7+TM1y3cO7IolwnK3qpcbg11F3zS9MuRXLeR7jKbGO9OMX9aSXWOB9XUFpRpr7q7BzEVpFLkRk+eaQAAADyYst7Cr1ctCa/Kz1kF/HfsbiPLSkupnY5HzXavW2peguwmR57GW9Z0JctOL6idH0E8sw6MoVGUHTIZCIZAOjKYiGQHY9mX0Soetq99lqKnsx+idH11TvMthh5/tt7e/H2QAACpNz/Gs9X+F47eWStbatRo1FGOu9GWmifC9Xy8g9ttKoNfC8Mqw9TVU+1RKjnP6V4n61d2Jp0zXrpsVqRMx4eKct4tPV1d56wO5tasHUr0Zyg0o1KL49OWOqOWQ4IpcwqYyZZiw1xb/Hyje835OmMmImMmXIHTGTI0xkwJExkyNMZMDw5rfxBQXLe/2Mqdstbmgl5asF1otObH8R2q5buT/IVvC47+K2MPtXVKPTNI5PBHL6pAAPn2kAAAASqtaU1yxY5iS1i1zAfMGHP4vtvVR7EelENtT8FQp0vsR3ejgJUfQyzZ5OjIqMoBkMhUZQDIZCIYDsWy/wCidL11TvFtKjsu+ilP19TtLcYef7be3vx9kAAAqTcTzn9K8T9au7E06NvnT6WYn61d2Jpkzex9lfUM63dKRGUxExkybh0xkxEzKYEiYyZGmMmBImMmRpjJga/Nj+J7JctzN/lRoMFWuOYWuW+t/wCrE3mbH8WWC/bVH1RNNl+O9mLB48uI2y/mxOTw7Xuh9RgAHz7RAAAAAAB8z1OCvWXJVmvzMENcrdvbuP2bmquichEfQRwzZMjKFMo6HRlCoygGQyEQyA7FsseuVI81xU7S3lO2VPXK3muansLiYef7be3vx9kAAAqTcRzp9LMT9au7E0yZuM6/SzFPWruxNMmb2Psr6hnW7pOmZQiGRNw6YyYiZlMCRMymImMmA6YyZGmMmBrc2P4Dhy+9VfdNXlnhzRgf/J2v9WJsc2P4Nhq5qr64nmyXSVbOGCQf+9pS/hlvewjedqzLte6H0yAAYDRAAAAAAB814hwYtiS5L64XRVkQo9GLxcMcxWL41iFz/VkeY+grxDOtzJjIqMo64dGUKZAZGUKjKA7DsoeuV5811PsiXMpWyV65Zq813PuxLqYmo+2z34+yAAAUpuH51+luKeuXdiaVM3Odvpbinrl3YmlRvY+yvqGdbuk6ZlMRDJk3DpjJiIymA6YyYiZlMCRMymImMmBq82P9Vhy+5V7yDZ8tc8YKv/J/skxc1vgw9fsp94k2dLXPmBpf68n0U5shk7LepSp3Q+kAADBaAAAAAAAOBbQLCeHZyxKnKOkLiauaT5YzXD+dTXQaA7htDyo8yYbTqWe5HErTWVBy4FUi/Gpt+RPRaPyNLyanEKkJ0q1SjWpzpVqUnCpTmtJQkvI0bOmyxekR5h4stJrbcGUYMo9CoyMoUygGMoVGUB1/ZE/k1cfvs+5Au5RNjz+Tt7+/y/p0y9mJqPts92LsgAAFKxw3O30uxT1y7sTSo3Gdn8rsV9cu7E0qZvY+yvqGdbuk6GTETMpk3DpjJiJmUwHTGTETMpgOmMmImZTA1maX76xXJRl3menZmtdoGCL9rVf8moePND/XWa/Yf3M2GyyDntAwhr6jrSf/AOM17SvL9dvUpY++H0QAAYTQAAAAAAAGgzLk/Bsx/rL6g6d0o7sbqg9yql5FrxSXDxSTRvwO1tNZ3iXJiJ6S5RebJLyEpPD8cpVIfVhc22kvxnGWn5TRXuzzNVopONjb3aT4PctytWvNPdO6Aemusyxz1VzhpL5uvcMxPD3L3fhd/bqK1lOpbT3EvTSces8dK4o1fm6sJ+jJM+nTX4hgmE4nFxxHDbO6T/1qEZdqLq6//wBVVzp/xL53Mo7Pe7NMsXO9Kla1rObWilbXEopeaLbj1GhvNkiS+LsdrRfJd28anXHdL66zFPPRCcF4c9t7q5tZb1rdXFvJ+WjVlB9TRu7POuY7RrdxSpVil4taEZ9bWvWey82bZmtm3QVjeQS/y6zhJ/hJafmNFeYDjthp7twLEaevlp0fDJed095Is+eHJ5iUPjeq22e1DFaaSu7G0uPQcqT/ALuw3lltRw2puq9sLqhJrhdNxqRX46p9RyR3FKNTwU6ihV+xP3suh8JKnrxEbaXFbw7GW8eW1zLe0MRzBfXtrJyoVqm9Byi02t1LifmNcmIhky+sbREQrmd53MhkIhkzoZMZMRGUwHQyETMpgOmMmImZTA1WZn8JtlyW67WbvZBHez1av7NCq/y6e00WZX8Moc1vHtZdth2D1K2K3uN1ISVChSdtSk+Kc5NOWnmSj/EUai0RjtusxRveHZgADFe4AAAAAAAAAAAAAAAAAAAAAAAQXVla3kHC7tqNeD+rVpqS6yu3mzzKt3o/0TTt2uJ2k5UOqDSf4otIEq3tXtnZyYieXO7vZRYtuVji9/R14oVlCrFdSfWaS72Y5goLW0vMOvOXf36D/Be+XWdfAurqsseUJw0nw4LdZWzLZuXujArpxi/HoShWT50oyb6jT16qtWo3kKtrJvRRuaUqT1/+SR9JC1KcKsHCrCM4vjUlqmX111v3QrnTx4l85QnGaThJSXKnqOjtl/kjLF+5yr4LaRnN6yqUIeBm36UNH1mju9lmDVF8BvcRs2uJRrKovzpvrLq63HPO8ITp7eHMExky53my7F6W88PxazuF9WFxRlSf4yi5d00t3k3NNn4+Ee6I+WVpcQmuiTi+ourqMVuLK5xXjw06ZnUleHYuq3gf0Hi3heT3HPT+LTTrLBgOz3GcWrQljUHhmHp6zpqadequRaaqCfLrrzeVStlpWN5lyuO0zw0OW8o3mdsWnW3p2+E0WqdS6S4Z6ccaevG+fiXO+A7rheHWmEYfQsMOoRoW1CO7CEfJ53xtvjbfC2SWVpb2FpStLOjCjb0YqFOnBaKKXkROZGbNbLP8PbSkUjoAAClM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98425" y="-939800"/>
            <a:ext cx="1922463" cy="19224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TextBox 3"/>
          <p:cNvSpPr txBox="1"/>
          <p:nvPr/>
        </p:nvSpPr>
        <p:spPr>
          <a:xfrm>
            <a:off x="142852" y="8524900"/>
            <a:ext cx="5786478" cy="1259919"/>
          </a:xfrm>
          <a:prstGeom prst="round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คณะที่ปรึกษา                                             </a:t>
            </a:r>
            <a:r>
              <a:rPr lang="th-TH" sz="20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คณะบรรณาธิการ</a:t>
            </a:r>
            <a:endParaRPr lang="th-TH" sz="1600" b="1" dirty="0" smtClean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นายชาติชาย  สิงห์พรหมสาร   ผู้อำนวยการโรงเรียน              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นางสาวกิตติมา  สาระรักษ์     ครู</a:t>
            </a:r>
            <a:endParaRPr lang="en-US" sz="1600" b="1" dirty="0" smtClean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นายเชิดชัย  </a:t>
            </a:r>
            <a:r>
              <a:rPr lang="th-TH" sz="1600" b="1" dirty="0" err="1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สิงห์คิ</a:t>
            </a:r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บุตร          รองผู้อำนวยการโรงเรียน</a:t>
            </a:r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          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นางสาวแสงเดือน  บกน้อย    ครู</a:t>
            </a:r>
          </a:p>
          <a:p>
            <a:r>
              <a:rPr lang="th-TH" sz="16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นายกำพล  พลพวก              หัวหน้ากลุ่มบริหารงานทั่วไป     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นายเดชมณี  </a:t>
            </a:r>
            <a:r>
              <a:rPr lang="th-TH" sz="1600" b="1" dirty="0" err="1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เนาวโรจน์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        ครู</a:t>
            </a:r>
            <a:endParaRPr lang="th-TH" sz="1600" b="1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571612" y="95216"/>
            <a:ext cx="51435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วิสัยทัศน์  </a:t>
            </a:r>
            <a:r>
              <a:rPr lang="en-US" sz="20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:  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โรงเรียนสมเด็จพระญาณสังวร  ในพระ</a:t>
            </a:r>
            <a:r>
              <a:rPr lang="th-TH" sz="1600" b="1" dirty="0" err="1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ถัมภ์ เป็นสถานศึกษา</a:t>
            </a:r>
          </a:p>
          <a:p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แห่งคุณภาพ ผู้เรียนมีคุณธรรม ก้าวนำวิชาการ และเทคโนโลยี มีสุขภาพดี ดำรงชีวิต</a:t>
            </a:r>
          </a:p>
          <a:p>
            <a:r>
              <a:rPr lang="th-TH" sz="1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แบบพอเพียงอย่างมีความสุข</a:t>
            </a:r>
            <a:endParaRPr lang="th-TH" sz="1600" b="1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รูปหกเหลี่ยม 7"/>
          <p:cNvSpPr/>
          <p:nvPr/>
        </p:nvSpPr>
        <p:spPr>
          <a:xfrm>
            <a:off x="6143644" y="9239280"/>
            <a:ext cx="428628" cy="357190"/>
          </a:xfrm>
          <a:prstGeom prst="hexagon">
            <a:avLst/>
          </a:prstGeom>
          <a:solidFill>
            <a:srgbClr val="FF0066"/>
          </a:solidFill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Niramit AS" pitchFamily="2" charset="-34"/>
                <a:cs typeface="TH Niramit AS" pitchFamily="2" charset="-34"/>
              </a:rPr>
              <a:t>๓</a:t>
            </a:r>
            <a:endParaRPr lang="th-TH" dirty="0"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172386" y="1640632"/>
            <a:ext cx="4192718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1400" b="1" dirty="0" smtClean="0">
                <a:latin typeface="TH SarabunPSK" pitchFamily="34" charset="-34"/>
                <a:cs typeface="TH SarabunPSK" pitchFamily="34" charset="-34"/>
              </a:rPr>
              <a:t>                  </a:t>
            </a:r>
            <a:r>
              <a:rPr lang="th-TH" sz="1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1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คัดเลือกนักศึกษาวิชาทหาร ปีการศึกษา ๒๕๖๐</a:t>
            </a:r>
            <a:endParaRPr lang="en-US" sz="1400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thaiDist"/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วันที่ ๒๕ พฤษภาคม พ.ศ. ๒๕๖๐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โรงเรียน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สมเด็จพระญาณสังวร ในพระ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ถัมภ์ ได้รับการคัดเลือกจาก หน่วยฝึก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นักศึกษาวิชา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ทหาร จังหวัดทหารบกร้อยเอ็ด มณฑลทหารบกที่ ๒๗ ให้เป็นสนามคัดเลือกนักศึกษาวิชา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ทหารประจำปีการศึกษา๒๕๖๐และ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มี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นักเรียนระดับมัธยมศึกษาตอนปลายจากโรงเรียน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ในเขตอำเภอคำเขื่อนแก้ว มาร่วมคัดเลือกในครั้งนี้ด้วย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0" name="Picture 46" descr="ในภาพอาจจะมี 3 คน, ผู้คนกำลังนั่ง, ตาราง, ห้องรับแขก, เด็ก และ สถานที่ในร่ม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8640" y="3097675"/>
            <a:ext cx="1728192" cy="115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9" descr="ในภาพอาจจะมี 1 คน, ข้อความ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73268" y="1424608"/>
            <a:ext cx="216036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ในภาพอาจจะมี 2 คน, ผู้คนกำลังนั่ง, รองเท้า และ สนามบาสเก็ตบอล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26998" y="3094754"/>
            <a:ext cx="1728193" cy="115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สี่เหลี่ยมผืนผ้า 1"/>
          <p:cNvSpPr/>
          <p:nvPr/>
        </p:nvSpPr>
        <p:spPr>
          <a:xfrm>
            <a:off x="3047825" y="4370611"/>
            <a:ext cx="3597538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1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                กิจกรรม</a:t>
            </a:r>
            <a:r>
              <a:rPr lang="th-TH" sz="1400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รณรงค์วันงดสูบบุหรี่โลก ปี ๒๕๖๐</a:t>
            </a:r>
            <a:endParaRPr lang="en-US" sz="1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thaiDist"/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วันที่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๓๑ พฤษภาคม พ.ศ. ๒๕๖๐ โรงเรียนสมเด็จพระญาณสังวร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ใน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พระ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สังฆราชูป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ถัมภ์ โดยงานส่งเสริมคุณธรรมจริยธรรมนักเรียน ได้จัดกิจกรรมรณรงค์ให้ความรู้ในการงดสูบบุหรี่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 เนื่อง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ในวันงดสูบบุหรี่โลก ๓๑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พ.ค. 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โดยได้ให้ความรู้เกี่ยวกับโทษและอันตรายของบุหรี่ และวิธีการลดละเลิกบุหรี่ รวมทั้งเชิญชวนให้นักเรียนทุกคนได้ร่วมกิจกรรมเผาบุหรี่ อันเป็นกิจกรรม</a:t>
            </a:r>
            <a:r>
              <a:rPr lang="th-TH" sz="1400" dirty="0" err="1">
                <a:latin typeface="TH SarabunPSK" pitchFamily="34" charset="-34"/>
                <a:cs typeface="TH SarabunPSK" pitchFamily="34" charset="-34"/>
              </a:rPr>
              <a:t>เชิงลัญ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ลักษณ์ว่าจะไม่สูบและไม่สนับสนุนให้คนอื่นๆสูบบุหรี่ ซึ่งกิจกรรมดังกล่าวได้รับความสนับสนุน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จาก   นายชาติ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ชาย สิงห์พรหมสาร</a:t>
            </a:r>
            <a:r>
              <a:rPr lang="en-US" sz="1400" dirty="0">
                <a:latin typeface="TH SarabunPSK" pitchFamily="34" charset="-34"/>
                <a:cs typeface="TH SarabunPSK" pitchFamily="34" charset="-34"/>
              </a:rPr>
              <a:t> 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  <a:p>
            <a:pPr algn="thaiDist"/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ผู้อำนวยการโรงเรียน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400" dirty="0" smtClean="0">
                <a:latin typeface="TH SarabunPSK" pitchFamily="34" charset="-34"/>
                <a:cs typeface="TH SarabunPSK" pitchFamily="34" charset="-34"/>
              </a:rPr>
              <a:t> คณะ</a:t>
            </a:r>
            <a:r>
              <a:rPr lang="th-TH" sz="1400" dirty="0">
                <a:latin typeface="TH SarabunPSK" pitchFamily="34" charset="-34"/>
                <a:cs typeface="TH SarabunPSK" pitchFamily="34" charset="-34"/>
              </a:rPr>
              <a:t>บริหารทุกท่าน คณะครูและบุคลากรทางการศึกษาของสถานศึกษาทุกคน รวมถึงได้รับความร่วมมือจากนักเรียนในการดำเนินกิจกรรมเป็นอย่างดี</a:t>
            </a:r>
            <a:endParaRPr lang="en-US" sz="1400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4" name="Picture 67" descr="ในภาพอาจจะมี 17 คน, คนที่ยิ้ม, สถานที่กลางแจ้ง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486" y="4808984"/>
            <a:ext cx="2632458" cy="175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0" descr="ในภาพอาจจะมี 19 คน, คนที่ยิ้ม, ผู้คนกำลังยืน, รองเท้า และ สถานที่กลางแจ้ง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7347" y="6982867"/>
            <a:ext cx="2035688" cy="138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3" descr="ในภาพอาจจะมี 7 คน, คนที่ยิ้ม, ผู้คนกำลังยืน, รองเท้า, เด็ก, ต้นไม้, สนามบาสเก็ตบอล และ สถานที่กลางแจ้ง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486" y="6990595"/>
            <a:ext cx="2079838" cy="138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6" descr="ในภาพอาจจะมี 1 คน, กำลังยืน, เด็ก และ สถานที่กลางแจ้ง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53791" y="6990595"/>
            <a:ext cx="2079838" cy="138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ตัวเชื่อมต่อตรง 18"/>
          <p:cNvCxnSpPr/>
          <p:nvPr/>
        </p:nvCxnSpPr>
        <p:spPr>
          <a:xfrm>
            <a:off x="292486" y="4520952"/>
            <a:ext cx="2632458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ตัวเชื่อมต่อตรง 21"/>
          <p:cNvCxnSpPr/>
          <p:nvPr/>
        </p:nvCxnSpPr>
        <p:spPr>
          <a:xfrm>
            <a:off x="255383" y="6753200"/>
            <a:ext cx="2632458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8712</TotalTime>
  <Words>581</Words>
  <Application>Microsoft Office PowerPoint</Application>
  <PresentationFormat>กระดาษ A4 (210x297 มม.)</PresentationFormat>
  <Paragraphs>37</Paragraphs>
  <Slides>3</Slides>
  <Notes>3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</vt:i4>
      </vt:variant>
    </vt:vector>
  </HeadingPairs>
  <TitlesOfParts>
    <vt:vector size="4" baseType="lpstr">
      <vt:lpstr>ชุดรูปแบบของ Office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kruchanol</dc:creator>
  <cp:lastModifiedBy>Windows User</cp:lastModifiedBy>
  <cp:revision>778</cp:revision>
  <dcterms:created xsi:type="dcterms:W3CDTF">2012-09-15T12:27:48Z</dcterms:created>
  <dcterms:modified xsi:type="dcterms:W3CDTF">2017-09-07T22:15:50Z</dcterms:modified>
</cp:coreProperties>
</file>